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6"/>
  </p:notesMasterIdLst>
  <p:sldIdLst>
    <p:sldId id="272" r:id="rId2"/>
    <p:sldId id="265" r:id="rId3"/>
    <p:sldId id="256" r:id="rId4"/>
    <p:sldId id="266" r:id="rId5"/>
    <p:sldId id="267" r:id="rId6"/>
    <p:sldId id="269" r:id="rId7"/>
    <p:sldId id="258" r:id="rId8"/>
    <p:sldId id="270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E45F345-D22B-4F67-8051-7B836F8EDD12}">
          <p14:sldIdLst>
            <p14:sldId id="272"/>
            <p14:sldId id="265"/>
            <p14:sldId id="256"/>
            <p14:sldId id="266"/>
            <p14:sldId id="267"/>
            <p14:sldId id="269"/>
            <p14:sldId id="258"/>
            <p14:sldId id="270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A363C-EE80-4091-98CF-1EA6213DFA06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A3344-8B00-451A-A71E-1F50BF3BD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27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A3344-8B00-451A-A71E-1F50BF3BD1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49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10FA-C50F-4B37-8359-8121E486510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A85A-38D9-432F-89D5-A6EB22595DF8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8401B-5630-491C-8F3E-313D89B11E1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93251-5B59-4C76-8A42-4503566FA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30681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967F0-2C4D-4E07-94A1-55C8B0C78E4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6D822-21D5-4F2C-8248-3903D58F5F2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D4DFC-AA65-483B-BEC0-E2CD7D3AF2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1F63-79D5-4CD3-AFCB-7E982BCCAEA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24159-6864-4205-8F31-05A696C1BDA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4AB63-C0ED-4A12-AFDA-0C5BED9F8C7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0B83-3CF2-48D9-B45D-5ED2D4D311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274-030A-4010-A3FC-A53CBB67540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41EB04-473B-4B3C-B5B0-FDBAE5596B6E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14600" y="609600"/>
            <a:ext cx="441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0">
              <a:latin typeface="Arial Unicode MS" pitchFamily="34" charset="-128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438400" y="319087"/>
            <a:ext cx="434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>
                <a:solidFill>
                  <a:srgbClr val="FF0000"/>
                </a:solidFill>
              </a:rPr>
              <a:t>KIỂM TRA BÀI CŨ</a:t>
            </a:r>
            <a:r>
              <a:rPr lang="en-US" sz="2800" b="1" dirty="0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09600" y="914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u="sng" dirty="0" err="1"/>
              <a:t>Câu</a:t>
            </a:r>
            <a:r>
              <a:rPr lang="en-US" sz="2400" b="0" u="sng" dirty="0"/>
              <a:t> 1</a:t>
            </a:r>
            <a:r>
              <a:rPr lang="en-US" sz="2400" b="0" dirty="0"/>
              <a:t>: </a:t>
            </a:r>
            <a:r>
              <a:rPr lang="en-US" sz="2400" b="0" dirty="0" err="1"/>
              <a:t>Chuyển</a:t>
            </a:r>
            <a:r>
              <a:rPr lang="en-US" sz="2400" b="0" dirty="0"/>
              <a:t> </a:t>
            </a:r>
            <a:r>
              <a:rPr lang="en-US" sz="2400" b="0" dirty="0" err="1"/>
              <a:t>động</a:t>
            </a:r>
            <a:r>
              <a:rPr lang="en-US" sz="2400" b="0" dirty="0"/>
              <a:t> </a:t>
            </a:r>
            <a:r>
              <a:rPr lang="en-US" sz="2400" b="0" dirty="0" err="1"/>
              <a:t>cơ</a:t>
            </a:r>
            <a:r>
              <a:rPr lang="en-US" sz="2400" b="0" dirty="0"/>
              <a:t> </a:t>
            </a:r>
            <a:r>
              <a:rPr lang="en-US" sz="2400" b="0" dirty="0" err="1"/>
              <a:t>học</a:t>
            </a:r>
            <a:r>
              <a:rPr lang="en-US" sz="2400" b="0" dirty="0"/>
              <a:t> </a:t>
            </a:r>
            <a:r>
              <a:rPr lang="en-US" sz="2400" b="0" dirty="0" err="1"/>
              <a:t>là</a:t>
            </a:r>
            <a:r>
              <a:rPr lang="en-US" sz="2400" b="0" dirty="0"/>
              <a:t> </a:t>
            </a:r>
            <a:r>
              <a:rPr lang="en-US" sz="2400" b="0" dirty="0" err="1"/>
              <a:t>gì</a:t>
            </a:r>
            <a:r>
              <a:rPr lang="en-US" sz="2400" b="0" dirty="0"/>
              <a:t>? </a:t>
            </a:r>
            <a:r>
              <a:rPr lang="en-US" sz="2400" b="0" dirty="0" err="1"/>
              <a:t>Hãy</a:t>
            </a:r>
            <a:r>
              <a:rPr lang="en-US" sz="2400" b="0" dirty="0"/>
              <a:t> </a:t>
            </a:r>
            <a:r>
              <a:rPr lang="en-US" sz="2400" b="0" dirty="0" err="1"/>
              <a:t>cho</a:t>
            </a:r>
            <a:r>
              <a:rPr lang="en-US" sz="2400" b="0" dirty="0"/>
              <a:t> </a:t>
            </a:r>
            <a:r>
              <a:rPr lang="en-US" sz="2400" b="0" dirty="0" err="1"/>
              <a:t>một</a:t>
            </a:r>
            <a:r>
              <a:rPr lang="en-US" sz="2400" b="0" dirty="0"/>
              <a:t> </a:t>
            </a:r>
            <a:r>
              <a:rPr lang="en-US" sz="2400" b="0" dirty="0" err="1"/>
              <a:t>ví</a:t>
            </a:r>
            <a:r>
              <a:rPr lang="en-US" sz="2400" b="0" dirty="0"/>
              <a:t> </a:t>
            </a:r>
            <a:r>
              <a:rPr lang="en-US" sz="2400" b="0" dirty="0" err="1"/>
              <a:t>dụ</a:t>
            </a:r>
            <a:r>
              <a:rPr lang="en-US" sz="2400" b="0" dirty="0"/>
              <a:t>.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57200" y="1447800"/>
            <a:ext cx="8229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400" b="0" u="sng" dirty="0" err="1">
                <a:solidFill>
                  <a:srgbClr val="0000FF"/>
                </a:solidFill>
              </a:rPr>
              <a:t>Trả</a:t>
            </a:r>
            <a:r>
              <a:rPr lang="en-US" sz="2400" b="0" u="sng" dirty="0">
                <a:solidFill>
                  <a:srgbClr val="0000FF"/>
                </a:solidFill>
              </a:rPr>
              <a:t> </a:t>
            </a:r>
            <a:r>
              <a:rPr lang="en-US" sz="2400" b="0" u="sng" dirty="0" err="1">
                <a:solidFill>
                  <a:srgbClr val="0000FF"/>
                </a:solidFill>
              </a:rPr>
              <a:t>lời</a:t>
            </a:r>
            <a:r>
              <a:rPr lang="en-US" sz="2400" b="0" dirty="0">
                <a:solidFill>
                  <a:srgbClr val="0000FF"/>
                </a:solidFill>
              </a:rPr>
              <a:t>: </a:t>
            </a:r>
            <a:r>
              <a:rPr lang="en-US" sz="2400" b="0" dirty="0" err="1">
                <a:solidFill>
                  <a:srgbClr val="0000FF"/>
                </a:solidFill>
              </a:rPr>
              <a:t>Sự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thay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đổi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vị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trí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của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một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vật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theo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thời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gian</a:t>
            </a:r>
            <a:r>
              <a:rPr lang="en-US" sz="2400" b="0" dirty="0">
                <a:solidFill>
                  <a:srgbClr val="0000FF"/>
                </a:solidFill>
              </a:rPr>
              <a:t> so </a:t>
            </a:r>
            <a:r>
              <a:rPr lang="en-US" sz="2400" b="0" dirty="0" err="1">
                <a:solidFill>
                  <a:srgbClr val="0000FF"/>
                </a:solidFill>
              </a:rPr>
              <a:t>với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một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vật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khác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gọi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là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chuyển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động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cơ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học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haygọi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tắt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là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chuyển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động</a:t>
            </a:r>
            <a:r>
              <a:rPr lang="en-US" sz="2400" b="0" dirty="0">
                <a:solidFill>
                  <a:srgbClr val="0000FF"/>
                </a:solidFill>
              </a:rPr>
              <a:t>. </a:t>
            </a:r>
            <a:r>
              <a:rPr lang="en-US" sz="2400" b="0" dirty="0" err="1">
                <a:solidFill>
                  <a:srgbClr val="0000FF"/>
                </a:solidFill>
              </a:rPr>
              <a:t>Vật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khác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đó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gọi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là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vật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mốc</a:t>
            </a:r>
            <a:endParaRPr lang="en-US" sz="2400" b="0" dirty="0">
              <a:solidFill>
                <a:srgbClr val="0000FF"/>
              </a:solidFill>
            </a:endParaRPr>
          </a:p>
          <a:p>
            <a:pPr algn="just"/>
            <a:r>
              <a:rPr lang="en-US" sz="2400" b="0" u="sng" dirty="0" err="1">
                <a:solidFill>
                  <a:srgbClr val="0000FF"/>
                </a:solidFill>
              </a:rPr>
              <a:t>Ví</a:t>
            </a:r>
            <a:r>
              <a:rPr lang="en-US" sz="2400" b="0" u="sng" dirty="0">
                <a:solidFill>
                  <a:srgbClr val="0000FF"/>
                </a:solidFill>
              </a:rPr>
              <a:t> </a:t>
            </a:r>
            <a:r>
              <a:rPr lang="en-US" sz="2400" b="0" u="sng" dirty="0" err="1">
                <a:solidFill>
                  <a:srgbClr val="0000FF"/>
                </a:solidFill>
              </a:rPr>
              <a:t>dụ</a:t>
            </a:r>
            <a:r>
              <a:rPr lang="en-US" sz="2400" b="0" dirty="0">
                <a:solidFill>
                  <a:srgbClr val="0000FF"/>
                </a:solidFill>
              </a:rPr>
              <a:t> :</a:t>
            </a:r>
            <a:r>
              <a:rPr lang="en-US" sz="2400" b="0" dirty="0" err="1">
                <a:solidFill>
                  <a:srgbClr val="0000FF"/>
                </a:solidFill>
              </a:rPr>
              <a:t>Xe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đang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chạy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là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chuyển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động</a:t>
            </a:r>
            <a:r>
              <a:rPr lang="en-US" sz="2400" b="0" dirty="0">
                <a:solidFill>
                  <a:srgbClr val="0000FF"/>
                </a:solidFill>
              </a:rPr>
              <a:t> so </a:t>
            </a:r>
            <a:r>
              <a:rPr lang="en-US" sz="2400" b="0" dirty="0" err="1">
                <a:solidFill>
                  <a:srgbClr val="0000FF"/>
                </a:solidFill>
              </a:rPr>
              <a:t>với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mặt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đường</a:t>
            </a:r>
            <a:r>
              <a:rPr lang="en-US" sz="2400" b="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85686" y="3345013"/>
            <a:ext cx="8001000" cy="2603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00000"/>
              </a:spcBef>
            </a:pPr>
            <a:r>
              <a:rPr lang="en-US" sz="2400" b="0" u="sng" dirty="0" err="1"/>
              <a:t>Câu</a:t>
            </a:r>
            <a:r>
              <a:rPr lang="en-US" sz="2400" b="0" u="sng" dirty="0"/>
              <a:t> 2</a:t>
            </a:r>
            <a:r>
              <a:rPr lang="en-US" sz="2400" b="0" dirty="0"/>
              <a:t>: </a:t>
            </a:r>
            <a:r>
              <a:rPr lang="en-US" sz="2400" b="0" dirty="0" err="1"/>
              <a:t>Một</a:t>
            </a:r>
            <a:r>
              <a:rPr lang="en-US" sz="2400" b="0" dirty="0"/>
              <a:t> </a:t>
            </a:r>
            <a:r>
              <a:rPr lang="en-US" sz="2400" b="0" dirty="0" err="1"/>
              <a:t>xe</a:t>
            </a:r>
            <a:r>
              <a:rPr lang="en-US" sz="2400" b="0" dirty="0"/>
              <a:t> </a:t>
            </a:r>
            <a:r>
              <a:rPr lang="en-US" sz="2400" b="0" dirty="0" err="1"/>
              <a:t>khách</a:t>
            </a:r>
            <a:r>
              <a:rPr lang="en-US" sz="2400" b="0" dirty="0"/>
              <a:t> </a:t>
            </a:r>
            <a:r>
              <a:rPr lang="en-US" sz="2400" b="0" dirty="0" err="1"/>
              <a:t>đang</a:t>
            </a:r>
            <a:r>
              <a:rPr lang="en-US" sz="2400" b="0" dirty="0"/>
              <a:t> </a:t>
            </a:r>
            <a:r>
              <a:rPr lang="en-US" sz="2400" b="0" dirty="0" err="1"/>
              <a:t>chạy</a:t>
            </a:r>
            <a:r>
              <a:rPr lang="en-US" sz="2400" b="0" dirty="0"/>
              <a:t> </a:t>
            </a:r>
            <a:r>
              <a:rPr lang="en-US" sz="2400" b="0" dirty="0" err="1"/>
              <a:t>trên</a:t>
            </a:r>
            <a:r>
              <a:rPr lang="en-US" sz="2400" b="0" dirty="0"/>
              <a:t> </a:t>
            </a:r>
            <a:r>
              <a:rPr lang="en-US" sz="2400" b="0" dirty="0" err="1"/>
              <a:t>đường</a:t>
            </a:r>
            <a:r>
              <a:rPr lang="en-US" sz="2400" b="0" dirty="0"/>
              <a:t>. </a:t>
            </a:r>
            <a:r>
              <a:rPr lang="en-US" sz="2400" b="0" dirty="0" err="1"/>
              <a:t>Câu</a:t>
            </a:r>
            <a:r>
              <a:rPr lang="en-US" sz="2400" b="0" dirty="0"/>
              <a:t> </a:t>
            </a:r>
            <a:r>
              <a:rPr lang="en-US" sz="2400" b="0" dirty="0" err="1"/>
              <a:t>nào</a:t>
            </a:r>
            <a:r>
              <a:rPr lang="en-US" sz="2400" b="0" dirty="0"/>
              <a:t> </a:t>
            </a:r>
            <a:r>
              <a:rPr lang="en-US" sz="2400" b="0" dirty="0" err="1"/>
              <a:t>sau</a:t>
            </a:r>
            <a:r>
              <a:rPr lang="en-US" sz="2400" b="0" dirty="0"/>
              <a:t> </a:t>
            </a:r>
            <a:r>
              <a:rPr lang="en-US" sz="2400" b="0" dirty="0" err="1"/>
              <a:t>đây</a:t>
            </a:r>
            <a:r>
              <a:rPr lang="en-US" sz="2400" b="0" dirty="0"/>
              <a:t> </a:t>
            </a:r>
            <a:r>
              <a:rPr lang="en-US" sz="2400" b="0" dirty="0" err="1"/>
              <a:t>đúng</a:t>
            </a:r>
            <a:r>
              <a:rPr lang="en-US" sz="2400" b="0" dirty="0"/>
              <a:t>?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400" b="0" dirty="0" smtClean="0">
                <a:solidFill>
                  <a:srgbClr val="0000FF"/>
                </a:solidFill>
              </a:rPr>
              <a:t>A</a:t>
            </a:r>
            <a:r>
              <a:rPr lang="en-US" sz="2400" b="0" dirty="0">
                <a:solidFill>
                  <a:srgbClr val="0000FF"/>
                </a:solidFill>
              </a:rPr>
              <a:t>. </a:t>
            </a:r>
            <a:r>
              <a:rPr lang="en-US" sz="2400" b="0" dirty="0" err="1">
                <a:solidFill>
                  <a:srgbClr val="0000FF"/>
                </a:solidFill>
              </a:rPr>
              <a:t>Hành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khách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chuyển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động</a:t>
            </a:r>
            <a:r>
              <a:rPr lang="en-US" sz="2400" b="0" dirty="0">
                <a:solidFill>
                  <a:srgbClr val="0000FF"/>
                </a:solidFill>
              </a:rPr>
              <a:t> so </a:t>
            </a:r>
            <a:r>
              <a:rPr lang="en-US" sz="2400" b="0" dirty="0" err="1">
                <a:solidFill>
                  <a:srgbClr val="0000FF"/>
                </a:solidFill>
              </a:rPr>
              <a:t>với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mặt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đường</a:t>
            </a:r>
            <a:r>
              <a:rPr lang="en-US" sz="2400" b="0" dirty="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400" b="0" dirty="0" smtClean="0">
                <a:solidFill>
                  <a:srgbClr val="0000FF"/>
                </a:solidFill>
              </a:rPr>
              <a:t>B</a:t>
            </a:r>
            <a:r>
              <a:rPr lang="en-US" sz="2400" b="0" dirty="0">
                <a:solidFill>
                  <a:srgbClr val="0000FF"/>
                </a:solidFill>
              </a:rPr>
              <a:t>. </a:t>
            </a:r>
            <a:r>
              <a:rPr lang="en-US" sz="2400" b="0" dirty="0" err="1">
                <a:solidFill>
                  <a:srgbClr val="0000FF"/>
                </a:solidFill>
              </a:rPr>
              <a:t>Tài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xế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đứng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yên</a:t>
            </a:r>
            <a:r>
              <a:rPr lang="en-US" sz="2400" b="0" dirty="0">
                <a:solidFill>
                  <a:srgbClr val="0000FF"/>
                </a:solidFill>
              </a:rPr>
              <a:t> so </a:t>
            </a:r>
            <a:r>
              <a:rPr lang="en-US" sz="2400" b="0" dirty="0" err="1">
                <a:solidFill>
                  <a:srgbClr val="0000FF"/>
                </a:solidFill>
              </a:rPr>
              <a:t>với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xe</a:t>
            </a:r>
            <a:r>
              <a:rPr lang="en-US" sz="2400" b="0" dirty="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400" b="0" dirty="0" smtClean="0">
                <a:solidFill>
                  <a:srgbClr val="0000FF"/>
                </a:solidFill>
              </a:rPr>
              <a:t>C</a:t>
            </a:r>
            <a:r>
              <a:rPr lang="en-US" sz="2400" b="0" dirty="0">
                <a:solidFill>
                  <a:srgbClr val="0000FF"/>
                </a:solidFill>
              </a:rPr>
              <a:t>. </a:t>
            </a:r>
            <a:r>
              <a:rPr lang="en-US" sz="2400" b="0" dirty="0" err="1">
                <a:solidFill>
                  <a:srgbClr val="0000FF"/>
                </a:solidFill>
              </a:rPr>
              <a:t>Cột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đèn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chuyển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động</a:t>
            </a:r>
            <a:r>
              <a:rPr lang="en-US" sz="2400" b="0" dirty="0">
                <a:solidFill>
                  <a:srgbClr val="0000FF"/>
                </a:solidFill>
              </a:rPr>
              <a:t> so </a:t>
            </a:r>
            <a:r>
              <a:rPr lang="en-US" sz="2400" b="0" dirty="0" err="1">
                <a:solidFill>
                  <a:srgbClr val="0000FF"/>
                </a:solidFill>
              </a:rPr>
              <a:t>với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xe</a:t>
            </a:r>
            <a:r>
              <a:rPr lang="en-US" sz="2400" b="0" dirty="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400" b="0" dirty="0" smtClean="0">
                <a:solidFill>
                  <a:srgbClr val="0000FF"/>
                </a:solidFill>
              </a:rPr>
              <a:t>D</a:t>
            </a:r>
            <a:r>
              <a:rPr lang="en-US" sz="2400" b="0" dirty="0">
                <a:solidFill>
                  <a:srgbClr val="0000FF"/>
                </a:solidFill>
              </a:rPr>
              <a:t>. A, B, C </a:t>
            </a:r>
            <a:r>
              <a:rPr lang="en-US" sz="2400" b="0" dirty="0" err="1">
                <a:solidFill>
                  <a:srgbClr val="0000FF"/>
                </a:solidFill>
              </a:rPr>
              <a:t>đều</a:t>
            </a:r>
            <a:r>
              <a:rPr lang="en-US" sz="2400" b="0" dirty="0">
                <a:solidFill>
                  <a:srgbClr val="0000FF"/>
                </a:solidFill>
              </a:rPr>
              <a:t> </a:t>
            </a:r>
            <a:r>
              <a:rPr lang="en-US" sz="2400" b="0" dirty="0" err="1">
                <a:solidFill>
                  <a:srgbClr val="0000FF"/>
                </a:solidFill>
              </a:rPr>
              <a:t>đúng</a:t>
            </a:r>
            <a:r>
              <a:rPr lang="en-US" sz="2400" b="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485686" y="5519515"/>
            <a:ext cx="381000" cy="381000"/>
          </a:xfrm>
          <a:prstGeom prst="ellipse">
            <a:avLst/>
          </a:prstGeom>
          <a:noFill/>
          <a:ln w="28575">
            <a:solidFill>
              <a:srgbClr val="F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36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2" grpId="0"/>
      <p:bldP spid="24583" grpId="0"/>
      <p:bldP spid="2458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704349" y="609600"/>
            <a:ext cx="37353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NỘI DUNG GHI BÀI 3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482700" y="1235073"/>
            <a:ext cx="34852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2060"/>
                </a:solidFill>
              </a:rPr>
              <a:t>I. </a:t>
            </a:r>
            <a:r>
              <a:rPr lang="en-US" sz="2400" b="1" u="sng" dirty="0" smtClean="0">
                <a:solidFill>
                  <a:srgbClr val="002060"/>
                </a:solidFill>
              </a:rPr>
              <a:t>CHUYỂN ĐỘNG ĐỀU</a:t>
            </a:r>
            <a:endParaRPr lang="en-US" sz="2400" b="1" u="sng" dirty="0">
              <a:solidFill>
                <a:srgbClr val="002060"/>
              </a:solidFill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541638" y="1752600"/>
            <a:ext cx="8526162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solidFill>
                  <a:srgbClr val="0000FF"/>
                </a:solidFill>
              </a:rPr>
              <a:t>Chuyển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đều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là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chuyển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mà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vận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tốc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có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lớn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không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đổi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theo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thời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gian</a:t>
            </a:r>
            <a:r>
              <a:rPr lang="en-US" sz="2400" dirty="0" smtClean="0">
                <a:solidFill>
                  <a:srgbClr val="0000FF"/>
                </a:solidFill>
              </a:rPr>
              <a:t>.</a:t>
            </a:r>
          </a:p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</a:rPr>
              <a:t>VD: </a:t>
            </a:r>
            <a:r>
              <a:rPr lang="en-US" sz="2400" dirty="0" err="1" smtClean="0">
                <a:solidFill>
                  <a:srgbClr val="0000FF"/>
                </a:solidFill>
              </a:rPr>
              <a:t>Chuyển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động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đầu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kim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đồng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hồ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khi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đồng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hồ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chạy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tốt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638" y="2958626"/>
            <a:ext cx="8145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CHUYỂN ĐỘNG KHÔNG ĐỀU</a:t>
            </a:r>
            <a:endParaRPr lang="en-US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541638" y="3420291"/>
            <a:ext cx="8602362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400">
                <a:solidFill>
                  <a:srgbClr val="0000F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tốc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endParaRPr lang="en-US" dirty="0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482700" y="4277638"/>
            <a:ext cx="8178613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sz="2400" b="1" dirty="0" smtClean="0"/>
              <a:t>III. </a:t>
            </a:r>
            <a:r>
              <a:rPr lang="en-US" sz="2400" b="1" dirty="0" smtClean="0">
                <a:solidFill>
                  <a:srgbClr val="002060"/>
                </a:solidFill>
              </a:rPr>
              <a:t>CÔNG THỨC TÍNH VẬN </a:t>
            </a:r>
            <a:r>
              <a:rPr lang="en-US" sz="2400" b="1" dirty="0">
                <a:solidFill>
                  <a:srgbClr val="002060"/>
                </a:solidFill>
              </a:rPr>
              <a:t>TỐC TRUNG BÌNH CỦA CHUYỂN ĐỘNG KHÔNG ĐỀU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09600" y="5108635"/>
                <a:ext cx="7315200" cy="650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𝒕𝒃</m:t>
                        </m:r>
                      </m:sub>
                    </m:sSub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       </a:t>
                </a:r>
                <a:r>
                  <a:rPr lang="en-US" dirty="0" smtClean="0"/>
                  <a:t>hay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𝒕𝒃</m:t>
                        </m:r>
                      </m:sub>
                    </m:sSub>
                    <m:r>
                      <a:rPr lang="en-US" sz="2400" b="1" i="0" smtClean="0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+ 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+ 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 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+ 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108635"/>
                <a:ext cx="7315200" cy="65043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762000" y="5759069"/>
            <a:ext cx="5589992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1800" b="1" dirty="0" err="1"/>
              <a:t>Trong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:  </a:t>
            </a:r>
            <a:r>
              <a:rPr lang="en-US" sz="1800" b="1" dirty="0" err="1" smtClean="0"/>
              <a:t>v</a:t>
            </a:r>
            <a:r>
              <a:rPr lang="en-US" sz="1800" b="1" baseline="-25000" dirty="0" err="1" smtClean="0"/>
              <a:t>tb</a:t>
            </a:r>
            <a:r>
              <a:rPr lang="en-US" sz="1800" b="1" dirty="0" smtClean="0"/>
              <a:t> </a:t>
            </a:r>
            <a:r>
              <a:rPr lang="en-US" sz="1800" b="1" dirty="0" err="1"/>
              <a:t>là</a:t>
            </a:r>
            <a:r>
              <a:rPr lang="en-US" sz="1800" b="1" dirty="0"/>
              <a:t> </a:t>
            </a:r>
            <a:r>
              <a:rPr lang="en-US" sz="1800" b="1" dirty="0" err="1"/>
              <a:t>vận</a:t>
            </a:r>
            <a:r>
              <a:rPr lang="en-US" sz="1800" b="1" dirty="0"/>
              <a:t> </a:t>
            </a:r>
            <a:r>
              <a:rPr lang="en-US" sz="1800" b="1" dirty="0" err="1"/>
              <a:t>tốc</a:t>
            </a:r>
            <a:r>
              <a:rPr lang="en-US" sz="1800" b="1" dirty="0"/>
              <a:t> </a:t>
            </a:r>
            <a:r>
              <a:rPr lang="en-US" sz="1800" b="1" dirty="0" err="1"/>
              <a:t>trung</a:t>
            </a:r>
            <a:r>
              <a:rPr lang="en-US" sz="1800" b="1" dirty="0"/>
              <a:t> </a:t>
            </a:r>
            <a:r>
              <a:rPr lang="en-US" sz="1800" b="1" dirty="0" err="1"/>
              <a:t>bình</a:t>
            </a:r>
            <a:endParaRPr lang="en-US" sz="1800" b="1" dirty="0"/>
          </a:p>
          <a:p>
            <a:pPr algn="l" eaLnBrk="1" hangingPunct="1"/>
            <a:r>
              <a:rPr lang="en-US" sz="1800" b="1" dirty="0"/>
              <a:t>                 s </a:t>
            </a:r>
            <a:r>
              <a:rPr lang="en-US" sz="1800" b="1" dirty="0" err="1"/>
              <a:t>là</a:t>
            </a:r>
            <a:r>
              <a:rPr lang="en-US" sz="1800" b="1" dirty="0"/>
              <a:t> </a:t>
            </a:r>
            <a:r>
              <a:rPr lang="en-US" sz="1800" b="1" dirty="0" err="1"/>
              <a:t>quãng</a:t>
            </a:r>
            <a:r>
              <a:rPr lang="en-US" sz="1800" b="1" dirty="0"/>
              <a:t> </a:t>
            </a:r>
            <a:r>
              <a:rPr lang="en-US" sz="1800" b="1" dirty="0" err="1"/>
              <a:t>đường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 </a:t>
            </a:r>
            <a:r>
              <a:rPr lang="en-US" sz="1800" b="1" dirty="0" err="1"/>
              <a:t>được</a:t>
            </a:r>
            <a:endParaRPr lang="en-US" sz="1800" b="1" dirty="0"/>
          </a:p>
          <a:p>
            <a:pPr algn="l" eaLnBrk="1" hangingPunct="1"/>
            <a:r>
              <a:rPr lang="en-US" sz="1800" b="1" dirty="0"/>
              <a:t>                 t </a:t>
            </a:r>
            <a:r>
              <a:rPr lang="en-US" sz="1800" b="1" dirty="0" err="1"/>
              <a:t>là</a:t>
            </a:r>
            <a:r>
              <a:rPr lang="en-US" sz="1800" b="1" dirty="0"/>
              <a:t> </a:t>
            </a:r>
            <a:r>
              <a:rPr lang="en-US" sz="1800" b="1" dirty="0" err="1"/>
              <a:t>thời</a:t>
            </a:r>
            <a:r>
              <a:rPr lang="en-US" sz="1800" b="1" dirty="0"/>
              <a:t> </a:t>
            </a:r>
            <a:r>
              <a:rPr lang="en-US" sz="1800" b="1" dirty="0" err="1"/>
              <a:t>gian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</a:t>
            </a:r>
            <a:r>
              <a:rPr lang="en-US" sz="1800" b="1" dirty="0" err="1"/>
              <a:t>quãng</a:t>
            </a:r>
            <a:r>
              <a:rPr lang="en-US" sz="1800" b="1" dirty="0"/>
              <a:t> </a:t>
            </a:r>
            <a:r>
              <a:rPr lang="en-US" sz="1800" b="1" dirty="0" err="1"/>
              <a:t>đường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392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2514600" y="609600"/>
            <a:ext cx="4114800" cy="1219200"/>
          </a:xfrm>
          <a:prstGeom prst="horizontalScroll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19400" y="896034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+mj-lt"/>
              </a:rPr>
              <a:t>DẶN DÒ</a:t>
            </a:r>
            <a:endParaRPr lang="en-US" sz="3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828800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b="1" dirty="0" smtClean="0"/>
              <a:t>CÁC EM CHÉP NỘI DUNG GHI BÀI 2, 3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b="1" dirty="0" smtClean="0"/>
              <a:t>HỌC NỘI DUNG GHI BÀI 2,3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b="1" dirty="0" smtClean="0"/>
              <a:t>LÀM BÀI TẬP: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b="1" dirty="0" smtClean="0"/>
              <a:t> C6, C7, C8 </a:t>
            </a:r>
            <a:r>
              <a:rPr lang="en-US" sz="2400" b="1" dirty="0" err="1" smtClean="0"/>
              <a:t>Trang</a:t>
            </a:r>
            <a:r>
              <a:rPr lang="en-US" sz="2400" b="1" dirty="0" smtClean="0"/>
              <a:t> 10/SGK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b="1" dirty="0" smtClean="0"/>
              <a:t>C4 </a:t>
            </a:r>
            <a:r>
              <a:rPr lang="en-US" sz="2400" b="1" dirty="0" err="1" smtClean="0"/>
              <a:t>Trang</a:t>
            </a:r>
            <a:r>
              <a:rPr lang="en-US" sz="2400" b="1" dirty="0" smtClean="0"/>
              <a:t> 12/SGK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b="1" dirty="0" smtClean="0"/>
              <a:t>C5,C6 </a:t>
            </a:r>
            <a:r>
              <a:rPr lang="en-US" sz="2400" b="1" dirty="0" err="1" smtClean="0"/>
              <a:t>Trang</a:t>
            </a:r>
            <a:r>
              <a:rPr lang="en-US" sz="2400" b="1" dirty="0" smtClean="0"/>
              <a:t> 13/SGK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9988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5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5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10126" y="990600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</a:t>
            </a: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VẬN </a:t>
            </a:r>
            <a:r>
              <a:rPr lang="en-US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TỐC (TỐC ĐỘ) </a:t>
            </a: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 GÌ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graphicFrame>
        <p:nvGraphicFramePr>
          <p:cNvPr id="6" name="Group 3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902809"/>
              </p:ext>
            </p:extLst>
          </p:nvPr>
        </p:nvGraphicFramePr>
        <p:xfrm>
          <a:off x="368300" y="1566703"/>
          <a:ext cx="8534400" cy="2402840"/>
        </p:xfrm>
        <a:graphic>
          <a:graphicData uri="http://schemas.openxmlformats.org/drawingml/2006/table">
            <a:tbl>
              <a:tblPr/>
              <a:tblGrid>
                <a:gridCol w="609600"/>
                <a:gridCol w="1905000"/>
                <a:gridCol w="1752600"/>
                <a:gridCol w="1447800"/>
                <a:gridCol w="762000"/>
                <a:gridCol w="2057400"/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Cột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Số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Unicode MS" pitchFamily="34" charset="-128"/>
                        </a:rPr>
                        <a:t>ọ và tên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Unicode MS" pitchFamily="34" charset="-128"/>
                        </a:rPr>
                        <a:t>Học sinh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Qu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Unicode MS" pitchFamily="34" charset="-128"/>
                        </a:rPr>
                        <a:t>ãng đường chạy S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(m)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Unicode MS" pitchFamily="34" charset="-128"/>
                        </a:rPr>
                        <a:t>hời gian chạy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t (s)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Unicode MS" pitchFamily="34" charset="-128"/>
                        </a:rPr>
                        <a:t>ếp hạng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Qu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Unicode MS" pitchFamily="34" charset="-128"/>
                        </a:rPr>
                        <a:t>ãng đường chạy trong một giây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Nguy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ễn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ần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Bình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9,5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ê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Văn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Cao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Unicode MS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295"/>
          <p:cNvSpPr txBox="1">
            <a:spLocks noChangeArrowheads="1"/>
          </p:cNvSpPr>
          <p:nvPr/>
        </p:nvSpPr>
        <p:spPr bwMode="auto">
          <a:xfrm>
            <a:off x="6108032" y="3048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FC0000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9" name="Text Box 296"/>
          <p:cNvSpPr txBox="1">
            <a:spLocks noChangeArrowheads="1"/>
          </p:cNvSpPr>
          <p:nvPr/>
        </p:nvSpPr>
        <p:spPr bwMode="auto">
          <a:xfrm>
            <a:off x="6108032" y="2592388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FC0000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0" name="Text Box 297"/>
          <p:cNvSpPr txBox="1">
            <a:spLocks noChangeArrowheads="1"/>
          </p:cNvSpPr>
          <p:nvPr/>
        </p:nvSpPr>
        <p:spPr bwMode="auto">
          <a:xfrm>
            <a:off x="6108032" y="3581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FC0000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1" name="Text Box 356"/>
          <p:cNvSpPr txBox="1">
            <a:spLocks noChangeArrowheads="1"/>
          </p:cNvSpPr>
          <p:nvPr/>
        </p:nvSpPr>
        <p:spPr bwMode="auto">
          <a:xfrm>
            <a:off x="368467" y="4246563"/>
            <a:ext cx="8305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C1:Làm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chạy</a:t>
            </a:r>
            <a:r>
              <a:rPr lang="en-US" dirty="0"/>
              <a:t> </a:t>
            </a:r>
            <a:r>
              <a:rPr lang="en-US" dirty="0" err="1"/>
              <a:t>nhanh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chạy</a:t>
            </a:r>
            <a:r>
              <a:rPr lang="en-US" dirty="0"/>
              <a:t> </a:t>
            </a:r>
            <a:r>
              <a:rPr lang="en-US" dirty="0" err="1"/>
              <a:t>chậm</a:t>
            </a:r>
            <a:r>
              <a:rPr lang="en-US" dirty="0"/>
              <a:t>?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ghi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hạng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4.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81000" y="5257800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C2 :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Hãy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quãng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chạy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giây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rồi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ghi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cột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5.</a:t>
            </a:r>
          </a:p>
        </p:txBody>
      </p:sp>
      <p:sp>
        <p:nvSpPr>
          <p:cNvPr id="13" name="Text Box 302"/>
          <p:cNvSpPr txBox="1">
            <a:spLocks noChangeArrowheads="1"/>
          </p:cNvSpPr>
          <p:nvPr/>
        </p:nvSpPr>
        <p:spPr bwMode="auto">
          <a:xfrm>
            <a:off x="7315200" y="2551113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C0000"/>
                </a:solidFill>
                <a:latin typeface="VNI-Times" pitchFamily="2" charset="0"/>
              </a:rPr>
              <a:t>6m/s</a:t>
            </a:r>
          </a:p>
        </p:txBody>
      </p:sp>
      <p:sp>
        <p:nvSpPr>
          <p:cNvPr id="14" name="Text Box 301"/>
          <p:cNvSpPr txBox="1">
            <a:spLocks noChangeArrowheads="1"/>
          </p:cNvSpPr>
          <p:nvPr/>
        </p:nvSpPr>
        <p:spPr bwMode="auto">
          <a:xfrm>
            <a:off x="7315200" y="2989263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C0000"/>
                </a:solidFill>
                <a:latin typeface="VNI-Times" pitchFamily="2" charset="0"/>
              </a:rPr>
              <a:t>6,31m/s</a:t>
            </a:r>
          </a:p>
        </p:txBody>
      </p:sp>
      <p:sp>
        <p:nvSpPr>
          <p:cNvPr id="15" name="Text Box 304"/>
          <p:cNvSpPr txBox="1">
            <a:spLocks noChangeArrowheads="1"/>
          </p:cNvSpPr>
          <p:nvPr/>
        </p:nvSpPr>
        <p:spPr bwMode="auto">
          <a:xfrm>
            <a:off x="7239000" y="3454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C0000"/>
                </a:solidFill>
                <a:latin typeface="VNI-Times" pitchFamily="2" charset="0"/>
              </a:rPr>
              <a:t>5,45m/s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533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00B050"/>
                </a:solidFill>
              </a:rPr>
              <a:t>BÀI 2: VẬN TỐC</a:t>
            </a:r>
            <a:endParaRPr lang="en-US" sz="2400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71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10126" y="615388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</a:t>
            </a: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VẬN </a:t>
            </a:r>
            <a:r>
              <a:rPr lang="en-US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TỐC (TỐC ĐỘ) </a:t>
            </a: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 GÌ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1219200"/>
            <a:ext cx="8382000" cy="378565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100000"/>
              </a:spcBef>
              <a:buFont typeface="Wingdings" pitchFamily="2" charset="2"/>
              <a:buChar char="Ø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Quãng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chuyển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thời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(1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giây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1phút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giờ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gọi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tốc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ct val="100000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Ví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dụ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xe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ô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chạy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vận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tốc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60km/h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nghĩa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spcBef>
                <a:spcPct val="100000"/>
              </a:spcBef>
            </a:pP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1h ô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tô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60km</a:t>
            </a:r>
            <a:endParaRPr lang="en-US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100000"/>
              </a:spcBef>
              <a:buFont typeface="Wingdings" pitchFamily="2" charset="2"/>
              <a:buChar char="Ø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lớn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vận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tốc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mức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nhanh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chậm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chuyển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776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547688"/>
            <a:ext cx="6858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II. </a:t>
            </a:r>
            <a:r>
              <a:rPr lang="en-US" sz="2800" b="1" u="sng" dirty="0">
                <a:solidFill>
                  <a:srgbClr val="FF0000"/>
                </a:solidFill>
                <a:latin typeface="Arial" charset="0"/>
              </a:rPr>
              <a:t>CÔNG THỨC TÍNH VẬN TỐC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 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85800" y="11430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0000"/>
                </a:solidFill>
                <a:latin typeface="Arial" charset="0"/>
              </a:rPr>
              <a:t>Vận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charset="0"/>
              </a:rPr>
              <a:t>tốc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charset="0"/>
              </a:rPr>
              <a:t>tính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charset="0"/>
              </a:rPr>
              <a:t>bằng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charset="0"/>
              </a:rPr>
              <a:t>công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charset="0"/>
              </a:rPr>
              <a:t>thức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 :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971800" y="1851025"/>
            <a:ext cx="1981200" cy="11430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>
                <a:solidFill>
                  <a:srgbClr val="480024"/>
                </a:solidFill>
                <a:latin typeface="Arial" charset="0"/>
              </a:rPr>
              <a:t>  </a:t>
            </a:r>
            <a:r>
              <a:rPr lang="en-US" sz="2800" b="1">
                <a:solidFill>
                  <a:srgbClr val="FC0000"/>
                </a:solidFill>
                <a:latin typeface="Arial" charset="0"/>
              </a:rPr>
              <a:t>V =</a:t>
            </a:r>
            <a:r>
              <a:rPr lang="en-US" sz="3200">
                <a:solidFill>
                  <a:srgbClr val="480024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3886200" y="1851025"/>
          <a:ext cx="6318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Equation" r:id="rId3" imgW="164880" imgH="393480" progId="Equation.DSMT4">
                  <p:embed/>
                </p:oleObj>
              </mc:Choice>
              <mc:Fallback>
                <p:oleObj name="Equation" r:id="rId3" imgW="164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851025"/>
                        <a:ext cx="63182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143000" y="31242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i="1" u="sng" dirty="0" err="1">
                <a:solidFill>
                  <a:srgbClr val="000000"/>
                </a:solidFill>
                <a:latin typeface="Arial" charset="0"/>
              </a:rPr>
              <a:t>Trong</a:t>
            </a:r>
            <a:r>
              <a:rPr lang="en-US" sz="2400" b="1" i="1" u="sng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i="1" u="sng" dirty="0" err="1">
                <a:solidFill>
                  <a:srgbClr val="000000"/>
                </a:solidFill>
                <a:latin typeface="Arial" charset="0"/>
              </a:rPr>
              <a:t>đó</a:t>
            </a:r>
            <a:r>
              <a:rPr lang="en-US" sz="2400" b="1" i="1" u="sng" dirty="0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85800" y="3657600"/>
            <a:ext cx="624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V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vận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tốc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có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đơn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vị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km/h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hoặc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m/s </a:t>
            </a:r>
            <a:endParaRPr lang="en-US" sz="2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85800" y="4343400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S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quãng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đường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đi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được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có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đơn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vị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km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hoặc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m</a:t>
            </a:r>
            <a:endParaRPr lang="en-US" sz="2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685800" y="5073650"/>
            <a:ext cx="845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t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thời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gian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đi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hết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quãng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charset="0"/>
              </a:rPr>
              <a:t>đường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đơn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vị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giờ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hoặc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giây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57912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km/h =                  0,28m/s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1m/s = 3,6 km/h</a:t>
            </a:r>
          </a:p>
          <a:p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188266"/>
              </p:ext>
            </p:extLst>
          </p:nvPr>
        </p:nvGraphicFramePr>
        <p:xfrm>
          <a:off x="2476500" y="5562600"/>
          <a:ext cx="952500" cy="797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Equation" r:id="rId5" imgW="469800" imgH="393480" progId="Equation.3">
                  <p:embed/>
                </p:oleObj>
              </mc:Choice>
              <mc:Fallback>
                <p:oleObj name="Equation" r:id="rId5" imgW="469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5562600"/>
                        <a:ext cx="952500" cy="7970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346279"/>
              </p:ext>
            </p:extLst>
          </p:nvPr>
        </p:nvGraphicFramePr>
        <p:xfrm>
          <a:off x="3352800" y="5835223"/>
          <a:ext cx="4953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Equation" r:id="rId7" imgW="126720" imgH="126720" progId="Equation.DSMT4">
                  <p:embed/>
                </p:oleObj>
              </mc:Choice>
              <mc:Fallback>
                <p:oleObj name="Equation" r:id="rId7" imgW="12672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835223"/>
                        <a:ext cx="4953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117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1" grpId="0" animBg="1"/>
      <p:bldP spid="26633" grpId="0"/>
      <p:bldP spid="26635" grpId="0"/>
      <p:bldP spid="26636" grpId="0"/>
      <p:bldP spid="266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9" name="Picture 7" descr="h2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62308"/>
            <a:ext cx="37338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5562600" y="3538151"/>
            <a:ext cx="320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rgbClr val="FC0000"/>
                </a:solidFill>
              </a:rPr>
              <a:t>Tốc</a:t>
            </a:r>
            <a:r>
              <a:rPr lang="en-US" sz="2800" dirty="0">
                <a:solidFill>
                  <a:srgbClr val="FC0000"/>
                </a:solidFill>
              </a:rPr>
              <a:t> </a:t>
            </a:r>
            <a:r>
              <a:rPr lang="en-US" sz="2800" dirty="0" err="1">
                <a:solidFill>
                  <a:srgbClr val="FC0000"/>
                </a:solidFill>
              </a:rPr>
              <a:t>kế</a:t>
            </a:r>
            <a:r>
              <a:rPr lang="en-US" sz="2800" dirty="0">
                <a:solidFill>
                  <a:srgbClr val="FC0000"/>
                </a:solidFill>
              </a:rPr>
              <a:t> </a:t>
            </a:r>
            <a:r>
              <a:rPr lang="en-US" sz="2800" dirty="0" err="1">
                <a:solidFill>
                  <a:srgbClr val="FC0000"/>
                </a:solidFill>
              </a:rPr>
              <a:t>xe</a:t>
            </a:r>
            <a:r>
              <a:rPr lang="en-US" sz="2800" dirty="0">
                <a:solidFill>
                  <a:srgbClr val="FC0000"/>
                </a:solidFill>
              </a:rPr>
              <a:t> </a:t>
            </a:r>
            <a:r>
              <a:rPr lang="en-US" sz="2800" dirty="0" err="1">
                <a:solidFill>
                  <a:srgbClr val="FC0000"/>
                </a:solidFill>
              </a:rPr>
              <a:t>máy</a:t>
            </a:r>
            <a:endParaRPr lang="en-US" sz="2800" dirty="0">
              <a:solidFill>
                <a:srgbClr val="FC0000"/>
              </a:solidFill>
            </a:endParaRP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28600" y="963613"/>
            <a:ext cx="51816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>
                <a:latin typeface="Arial" pitchFamily="34" charset="0"/>
                <a:cs typeface="Arial" pitchFamily="34" charset="0"/>
              </a:rPr>
              <a:t>C5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: a)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tốc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ôtô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36km/h;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đạp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10,8km/h;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tàu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hoả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10m/s?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Điều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gì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b)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chuyển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chuyển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nhanh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28692" name="Group 20"/>
          <p:cNvGrpSpPr>
            <a:grpSpLocks/>
          </p:cNvGrpSpPr>
          <p:nvPr/>
        </p:nvGrpSpPr>
        <p:grpSpPr bwMode="auto">
          <a:xfrm>
            <a:off x="0" y="4038601"/>
            <a:ext cx="9144000" cy="1985963"/>
            <a:chOff x="0" y="2160"/>
            <a:chExt cx="5760" cy="1251"/>
          </a:xfrm>
        </p:grpSpPr>
        <p:sp>
          <p:nvSpPr>
            <p:cNvPr id="28689" name="Text Box 17"/>
            <p:cNvSpPr txBox="1">
              <a:spLocks noChangeArrowheads="1"/>
            </p:cNvSpPr>
            <p:nvPr/>
          </p:nvSpPr>
          <p:spPr bwMode="auto">
            <a:xfrm>
              <a:off x="0" y="3120"/>
              <a:ext cx="547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   b)Ta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đổi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các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vận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tốc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ra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cùng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đơn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vị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km/h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và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so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sánh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       </a:t>
              </a:r>
              <a:endParaRPr lang="en-U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691" name="Text Box 19"/>
            <p:cNvSpPr txBox="1">
              <a:spLocks noChangeArrowheads="1"/>
            </p:cNvSpPr>
            <p:nvPr/>
          </p:nvSpPr>
          <p:spPr bwMode="auto">
            <a:xfrm>
              <a:off x="192" y="2160"/>
              <a:ext cx="5568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a)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Điều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đó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cho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biết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:</a:t>
              </a:r>
            </a:p>
            <a:p>
              <a:pPr algn="just">
                <a:spcBef>
                  <a:spcPct val="50000"/>
                </a:spcBef>
              </a:pP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Trong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1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giờ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ô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tô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chạy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được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36 km;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xe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đạp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chạy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được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10,8 </a:t>
              </a:r>
              <a:r>
                <a:rPr lang="en-US" sz="2400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400" dirty="0" err="1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km.Trong</a:t>
              </a:r>
              <a:r>
                <a:rPr lang="en-US" sz="2400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giây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tàu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hoả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chạy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được</a:t>
              </a:r>
              <a:r>
                <a:rPr lang="en-US" sz="24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10 m.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676400" y="3810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 TẬP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2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2" grpId="0"/>
      <p:bldP spid="286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704349" y="609600"/>
            <a:ext cx="37353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NỘI DUNG GHI BÀI 2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60291" y="1066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</a:t>
            </a: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VẬN TỐC (TỐC ĐỘ) LÀ GÌ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lớn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tốc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nhanh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chậm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chuyển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dài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quãng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thời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228599" y="5535314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tốc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m/s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km/h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Ta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:1km/h = 0,28 m/s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	1m/s = 3,6 km/h</a:t>
            </a:r>
          </a:p>
        </p:txBody>
      </p:sp>
      <p:grpSp>
        <p:nvGrpSpPr>
          <p:cNvPr id="40976" name="Group 16"/>
          <p:cNvGrpSpPr>
            <a:grpSpLocks/>
          </p:cNvGrpSpPr>
          <p:nvPr/>
        </p:nvGrpSpPr>
        <p:grpSpPr bwMode="auto">
          <a:xfrm>
            <a:off x="304049" y="2514607"/>
            <a:ext cx="6019800" cy="1295400"/>
            <a:chOff x="192" y="972"/>
            <a:chExt cx="3792" cy="816"/>
          </a:xfrm>
        </p:grpSpPr>
        <p:graphicFrame>
          <p:nvGraphicFramePr>
            <p:cNvPr id="4096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4114286"/>
                </p:ext>
              </p:extLst>
            </p:nvPr>
          </p:nvGraphicFramePr>
          <p:xfrm>
            <a:off x="816" y="1212"/>
            <a:ext cx="720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Equation" r:id="rId3" imgW="279360" imgH="291960" progId="Equation.DSMT4">
                    <p:embed/>
                  </p:oleObj>
                </mc:Choice>
                <mc:Fallback>
                  <p:oleObj name="Equation" r:id="rId3" imgW="279360" imgH="2919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1212"/>
                          <a:ext cx="720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70" name="Text Box 10"/>
            <p:cNvSpPr txBox="1">
              <a:spLocks noChangeArrowheads="1"/>
            </p:cNvSpPr>
            <p:nvPr/>
          </p:nvSpPr>
          <p:spPr bwMode="auto">
            <a:xfrm>
              <a:off x="192" y="972"/>
              <a:ext cx="379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Arial" charset="0"/>
                </a:rPr>
                <a:t>II. </a:t>
              </a:r>
              <a:r>
                <a:rPr lang="en-US" sz="2400" b="1" u="sng" dirty="0">
                  <a:solidFill>
                    <a:srgbClr val="FF0000"/>
                  </a:solidFill>
                  <a:latin typeface="Arial" charset="0"/>
                </a:rPr>
                <a:t>CÔNG THỨC TÍNH VẬN TỐC</a:t>
              </a:r>
              <a:r>
                <a:rPr lang="en-US" sz="2400" b="1" dirty="0">
                  <a:solidFill>
                    <a:srgbClr val="FF0000"/>
                  </a:solidFill>
                  <a:latin typeface="Arial" charset="0"/>
                </a:rPr>
                <a:t> :</a:t>
              </a:r>
            </a:p>
            <a:p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104899" y="3669364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i="1" u="sng" dirty="0" err="1">
                <a:solidFill>
                  <a:srgbClr val="000000"/>
                </a:solidFill>
                <a:latin typeface="Arial" charset="0"/>
              </a:rPr>
              <a:t>Trong</a:t>
            </a:r>
            <a:r>
              <a:rPr lang="en-US" sz="2400" b="1" i="1" u="sng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b="1" i="1" u="sng" dirty="0" err="1">
                <a:solidFill>
                  <a:srgbClr val="000000"/>
                </a:solidFill>
                <a:latin typeface="Arial" charset="0"/>
              </a:rPr>
              <a:t>đó</a:t>
            </a:r>
            <a:r>
              <a:rPr lang="en-US" sz="2400" b="1" i="1" u="sng" dirty="0">
                <a:solidFill>
                  <a:srgbClr val="000000"/>
                </a:solidFill>
                <a:latin typeface="Arial" charset="0"/>
              </a:rPr>
              <a:t>: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700043" y="4130572"/>
            <a:ext cx="624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V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vận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tốc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đơn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vị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km/h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hoặc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m/s 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679391" y="4611985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S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quãng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được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đơn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vị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km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hoặc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m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85800" y="5073650"/>
            <a:ext cx="845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t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thời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hết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quãng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</a:rPr>
              <a:t>đường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đơn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vị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là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giờ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hoặc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giây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6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3: CHUYỂN ĐỘNG ĐỀU, CHUYỂN ĐỘNG KHÔNG ĐỀU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485904" y="1036137"/>
            <a:ext cx="34852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2060"/>
                </a:solidFill>
              </a:rPr>
              <a:t>I. </a:t>
            </a:r>
            <a:r>
              <a:rPr lang="en-US" sz="2400" b="1" u="sng" dirty="0" smtClean="0">
                <a:solidFill>
                  <a:srgbClr val="002060"/>
                </a:solidFill>
              </a:rPr>
              <a:t>CHUYỂN ĐỘNG ĐỀU</a:t>
            </a:r>
            <a:endParaRPr lang="en-US" sz="2400" b="1" u="sng" dirty="0">
              <a:solidFill>
                <a:srgbClr val="002060"/>
              </a:solidFill>
            </a:endParaRP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541638" y="1752600"/>
            <a:ext cx="8526162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solidFill>
                  <a:srgbClr val="0000FF"/>
                </a:solidFill>
              </a:rPr>
              <a:t>Chuyển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đều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là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chuyển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mà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vận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tốc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có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độ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lớn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không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đổi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theo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thời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gian</a:t>
            </a:r>
            <a:r>
              <a:rPr lang="en-US" sz="2400" dirty="0" smtClean="0">
                <a:solidFill>
                  <a:srgbClr val="0000FF"/>
                </a:solidFill>
              </a:rPr>
              <a:t>.</a:t>
            </a:r>
          </a:p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</a:rPr>
              <a:t>VD: </a:t>
            </a:r>
            <a:r>
              <a:rPr lang="en-US" sz="2400" dirty="0" err="1" smtClean="0">
                <a:solidFill>
                  <a:srgbClr val="0000FF"/>
                </a:solidFill>
              </a:rPr>
              <a:t>Chuyển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động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đầu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kim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đồng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hồ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khi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đồng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hồ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chạy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tốt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638" y="3426767"/>
            <a:ext cx="8145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CHUYỂN ĐỘNG KHÔNG ĐỀU</a:t>
            </a:r>
            <a:endParaRPr lang="en-US" sz="2400" b="1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531168" y="3962400"/>
            <a:ext cx="8602362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400">
                <a:solidFill>
                  <a:srgbClr val="0000F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tốc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11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6" name="Text Box 5"/>
          <p:cNvSpPr txBox="1">
            <a:spLocks noChangeArrowheads="1"/>
          </p:cNvSpPr>
          <p:nvPr/>
        </p:nvSpPr>
        <p:spPr bwMode="auto">
          <a:xfrm>
            <a:off x="533400" y="466725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grpSp>
        <p:nvGrpSpPr>
          <p:cNvPr id="7171" name="Group 14"/>
          <p:cNvGrpSpPr>
            <a:grpSpLocks/>
          </p:cNvGrpSpPr>
          <p:nvPr/>
        </p:nvGrpSpPr>
        <p:grpSpPr bwMode="auto">
          <a:xfrm>
            <a:off x="381000" y="1309688"/>
            <a:ext cx="8382000" cy="5186362"/>
            <a:chOff x="240" y="825"/>
            <a:chExt cx="5280" cy="3267"/>
          </a:xfrm>
        </p:grpSpPr>
        <p:sp>
          <p:nvSpPr>
            <p:cNvPr id="7221" name="AutoShape 7"/>
            <p:cNvSpPr>
              <a:spLocks noChangeArrowheads="1"/>
            </p:cNvSpPr>
            <p:nvPr/>
          </p:nvSpPr>
          <p:spPr bwMode="auto">
            <a:xfrm>
              <a:off x="240" y="828"/>
              <a:ext cx="5280" cy="32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22" name="Rectangle 9"/>
            <p:cNvSpPr>
              <a:spLocks noChangeArrowheads="1"/>
            </p:cNvSpPr>
            <p:nvPr/>
          </p:nvSpPr>
          <p:spPr bwMode="auto">
            <a:xfrm>
              <a:off x="240" y="834"/>
              <a:ext cx="816" cy="6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23" name="AutoShape 11"/>
            <p:cNvSpPr>
              <a:spLocks noChangeArrowheads="1"/>
            </p:cNvSpPr>
            <p:nvPr/>
          </p:nvSpPr>
          <p:spPr bwMode="auto">
            <a:xfrm>
              <a:off x="240" y="3225"/>
              <a:ext cx="921" cy="8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24" name="AutoShape 12"/>
            <p:cNvSpPr>
              <a:spLocks noChangeArrowheads="1"/>
            </p:cNvSpPr>
            <p:nvPr/>
          </p:nvSpPr>
          <p:spPr bwMode="auto">
            <a:xfrm>
              <a:off x="4596" y="3225"/>
              <a:ext cx="921" cy="8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25" name="AutoShape 13"/>
            <p:cNvSpPr>
              <a:spLocks noChangeArrowheads="1"/>
            </p:cNvSpPr>
            <p:nvPr/>
          </p:nvSpPr>
          <p:spPr bwMode="auto">
            <a:xfrm>
              <a:off x="4935" y="825"/>
              <a:ext cx="576" cy="62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59759" name="Text Box 15"/>
          <p:cNvSpPr txBox="1">
            <a:spLocks noChangeArrowheads="1"/>
          </p:cNvSpPr>
          <p:nvPr/>
        </p:nvSpPr>
        <p:spPr bwMode="auto">
          <a:xfrm>
            <a:off x="471487" y="666750"/>
            <a:ext cx="56675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HÃY QUAN SÁT CHUYỂN ĐỘNG CỦA VIÊN BI</a:t>
            </a:r>
            <a:endParaRPr lang="en-US" u="sng" dirty="0"/>
          </a:p>
        </p:txBody>
      </p:sp>
      <p:grpSp>
        <p:nvGrpSpPr>
          <p:cNvPr id="7175" name="Group 21"/>
          <p:cNvGrpSpPr>
            <a:grpSpLocks/>
          </p:cNvGrpSpPr>
          <p:nvPr/>
        </p:nvGrpSpPr>
        <p:grpSpPr bwMode="auto">
          <a:xfrm>
            <a:off x="609600" y="5867400"/>
            <a:ext cx="7934325" cy="609600"/>
            <a:chOff x="378" y="3504"/>
            <a:chExt cx="4998" cy="576"/>
          </a:xfrm>
        </p:grpSpPr>
        <p:sp>
          <p:nvSpPr>
            <p:cNvPr id="7219" name="AutoShape 19"/>
            <p:cNvSpPr>
              <a:spLocks noChangeArrowheads="1"/>
            </p:cNvSpPr>
            <p:nvPr/>
          </p:nvSpPr>
          <p:spPr bwMode="auto">
            <a:xfrm>
              <a:off x="378" y="3504"/>
              <a:ext cx="2256" cy="576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7220" name="Rectangle 20"/>
            <p:cNvSpPr>
              <a:spLocks noChangeArrowheads="1"/>
            </p:cNvSpPr>
            <p:nvPr/>
          </p:nvSpPr>
          <p:spPr bwMode="auto">
            <a:xfrm>
              <a:off x="2208" y="4032"/>
              <a:ext cx="3168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59766" name="Oval 22"/>
          <p:cNvSpPr>
            <a:spLocks noChangeArrowheads="1"/>
          </p:cNvSpPr>
          <p:nvPr/>
        </p:nvSpPr>
        <p:spPr bwMode="auto">
          <a:xfrm>
            <a:off x="519113" y="5495925"/>
            <a:ext cx="381000" cy="3810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aphicFrame>
        <p:nvGraphicFramePr>
          <p:cNvPr id="159852" name="Group 10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932566172"/>
              </p:ext>
            </p:extLst>
          </p:nvPr>
        </p:nvGraphicFramePr>
        <p:xfrm>
          <a:off x="519113" y="1143000"/>
          <a:ext cx="7924800" cy="1931986"/>
        </p:xfrm>
        <a:graphic>
          <a:graphicData uri="http://schemas.openxmlformats.org/drawingml/2006/table">
            <a:tbl>
              <a:tblPr/>
              <a:tblGrid>
                <a:gridCol w="2971800"/>
                <a:gridCol w="1066800"/>
                <a:gridCol w="990600"/>
                <a:gridCol w="990600"/>
                <a:gridCol w="990600"/>
                <a:gridCol w="914400"/>
              </a:tblGrid>
              <a:tr h="642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Tên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quãng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đường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53327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BC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EF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46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Chiều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dài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quãng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đường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   s (m)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0,05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0,15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0,25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0,33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0,33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Thời gian chuyển động   t 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3327"/>
                          </a:solidFill>
                          <a:effectLst/>
                          <a:latin typeface="Arial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7" name="Text Box 97"/>
          <p:cNvSpPr txBox="1">
            <a:spLocks noChangeArrowheads="1"/>
          </p:cNvSpPr>
          <p:nvPr/>
        </p:nvSpPr>
        <p:spPr bwMode="auto">
          <a:xfrm>
            <a:off x="433388" y="5835650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A</a:t>
            </a:r>
          </a:p>
        </p:txBody>
      </p:sp>
      <p:sp>
        <p:nvSpPr>
          <p:cNvPr id="7208" name="Text Box 99"/>
          <p:cNvSpPr txBox="1">
            <a:spLocks noChangeArrowheads="1"/>
          </p:cNvSpPr>
          <p:nvPr/>
        </p:nvSpPr>
        <p:spPr bwMode="auto">
          <a:xfrm>
            <a:off x="865188" y="5915025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B</a:t>
            </a:r>
          </a:p>
        </p:txBody>
      </p:sp>
      <p:sp>
        <p:nvSpPr>
          <p:cNvPr id="7209" name="Text Box 100"/>
          <p:cNvSpPr txBox="1">
            <a:spLocks noChangeArrowheads="1"/>
          </p:cNvSpPr>
          <p:nvPr/>
        </p:nvSpPr>
        <p:spPr bwMode="auto">
          <a:xfrm>
            <a:off x="1917700" y="6096000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C</a:t>
            </a:r>
          </a:p>
        </p:txBody>
      </p:sp>
      <p:sp>
        <p:nvSpPr>
          <p:cNvPr id="7210" name="Text Box 101"/>
          <p:cNvSpPr txBox="1">
            <a:spLocks noChangeArrowheads="1"/>
          </p:cNvSpPr>
          <p:nvPr/>
        </p:nvSpPr>
        <p:spPr bwMode="auto">
          <a:xfrm>
            <a:off x="3846513" y="6461125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D</a:t>
            </a:r>
          </a:p>
        </p:txBody>
      </p:sp>
      <p:sp>
        <p:nvSpPr>
          <p:cNvPr id="7211" name="Text Box 102"/>
          <p:cNvSpPr txBox="1">
            <a:spLocks noChangeArrowheads="1"/>
          </p:cNvSpPr>
          <p:nvPr/>
        </p:nvSpPr>
        <p:spPr bwMode="auto">
          <a:xfrm>
            <a:off x="5992813" y="6443663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E</a:t>
            </a:r>
          </a:p>
        </p:txBody>
      </p:sp>
      <p:sp>
        <p:nvSpPr>
          <p:cNvPr id="7212" name="Text Box 103"/>
          <p:cNvSpPr txBox="1">
            <a:spLocks noChangeArrowheads="1"/>
          </p:cNvSpPr>
          <p:nvPr/>
        </p:nvSpPr>
        <p:spPr bwMode="auto">
          <a:xfrm>
            <a:off x="8048625" y="6462713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F</a:t>
            </a:r>
          </a:p>
        </p:txBody>
      </p:sp>
      <p:grpSp>
        <p:nvGrpSpPr>
          <p:cNvPr id="5" name="Group 113"/>
          <p:cNvGrpSpPr>
            <a:grpSpLocks/>
          </p:cNvGrpSpPr>
          <p:nvPr/>
        </p:nvGrpSpPr>
        <p:grpSpPr bwMode="auto">
          <a:xfrm>
            <a:off x="2743200" y="5029200"/>
            <a:ext cx="5943600" cy="1162050"/>
            <a:chOff x="1728" y="4656"/>
            <a:chExt cx="3744" cy="732"/>
          </a:xfrm>
        </p:grpSpPr>
        <p:sp>
          <p:nvSpPr>
            <p:cNvPr id="7217" name="AutoShape 109"/>
            <p:cNvSpPr>
              <a:spLocks noChangeArrowheads="1"/>
            </p:cNvSpPr>
            <p:nvPr/>
          </p:nvSpPr>
          <p:spPr bwMode="auto">
            <a:xfrm>
              <a:off x="1728" y="4656"/>
              <a:ext cx="3744" cy="732"/>
            </a:xfrm>
            <a:prstGeom prst="cloudCallout">
              <a:avLst>
                <a:gd name="adj1" fmla="val -43750"/>
                <a:gd name="adj2" fmla="val 68306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just"/>
              <a:endParaRPr lang="vi-VN"/>
            </a:p>
          </p:txBody>
        </p:sp>
        <p:sp>
          <p:nvSpPr>
            <p:cNvPr id="7218" name="Text Box 110"/>
            <p:cNvSpPr txBox="1">
              <a:spLocks noChangeArrowheads="1"/>
            </p:cNvSpPr>
            <p:nvPr/>
          </p:nvSpPr>
          <p:spPr bwMode="auto">
            <a:xfrm>
              <a:off x="1824" y="4760"/>
              <a:ext cx="3456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hangingPunct="1">
                <a:lnSpc>
                  <a:spcPct val="80000"/>
                </a:lnSpc>
              </a:pPr>
              <a:r>
                <a:rPr lang="en-US" dirty="0" err="1">
                  <a:solidFill>
                    <a:srgbClr val="CC0099"/>
                  </a:solidFill>
                </a:rPr>
                <a:t>Chuyển</a:t>
              </a:r>
              <a:r>
                <a:rPr lang="en-US" dirty="0">
                  <a:solidFill>
                    <a:srgbClr val="CC0099"/>
                  </a:solidFill>
                </a:rPr>
                <a:t> </a:t>
              </a:r>
              <a:r>
                <a:rPr lang="en-US" dirty="0" err="1">
                  <a:solidFill>
                    <a:srgbClr val="CC0099"/>
                  </a:solidFill>
                </a:rPr>
                <a:t>động</a:t>
              </a:r>
              <a:r>
                <a:rPr lang="en-US" dirty="0">
                  <a:solidFill>
                    <a:srgbClr val="CC0099"/>
                  </a:solidFill>
                </a:rPr>
                <a:t> </a:t>
              </a:r>
              <a:r>
                <a:rPr lang="en-US" dirty="0" err="1">
                  <a:solidFill>
                    <a:srgbClr val="CC0099"/>
                  </a:solidFill>
                </a:rPr>
                <a:t>của</a:t>
              </a:r>
              <a:r>
                <a:rPr lang="en-US" dirty="0">
                  <a:solidFill>
                    <a:srgbClr val="CC0099"/>
                  </a:solidFill>
                </a:rPr>
                <a:t> </a:t>
              </a:r>
              <a:r>
                <a:rPr lang="en-US" dirty="0" err="1" smtClean="0">
                  <a:solidFill>
                    <a:srgbClr val="CC0099"/>
                  </a:solidFill>
                </a:rPr>
                <a:t>viên</a:t>
              </a:r>
              <a:r>
                <a:rPr lang="en-US" dirty="0" smtClean="0">
                  <a:solidFill>
                    <a:srgbClr val="CC0099"/>
                  </a:solidFill>
                </a:rPr>
                <a:t> bi </a:t>
              </a:r>
              <a:r>
                <a:rPr lang="en-US" dirty="0" err="1" smtClean="0">
                  <a:solidFill>
                    <a:srgbClr val="CC0099"/>
                  </a:solidFill>
                </a:rPr>
                <a:t>trên</a:t>
              </a:r>
              <a:r>
                <a:rPr lang="en-US" dirty="0" smtClean="0">
                  <a:solidFill>
                    <a:srgbClr val="CC0099"/>
                  </a:solidFill>
                </a:rPr>
                <a:t> </a:t>
              </a:r>
              <a:r>
                <a:rPr lang="en-US" dirty="0" err="1" smtClean="0">
                  <a:solidFill>
                    <a:srgbClr val="CC0099"/>
                  </a:solidFill>
                </a:rPr>
                <a:t>quãng</a:t>
              </a:r>
              <a:r>
                <a:rPr lang="en-US" dirty="0" smtClean="0">
                  <a:solidFill>
                    <a:srgbClr val="CC0099"/>
                  </a:solidFill>
                </a:rPr>
                <a:t> </a:t>
              </a:r>
              <a:r>
                <a:rPr lang="en-US" dirty="0" err="1">
                  <a:solidFill>
                    <a:srgbClr val="CC0099"/>
                  </a:solidFill>
                </a:rPr>
                <a:t>đường</a:t>
              </a:r>
              <a:r>
                <a:rPr lang="en-US" dirty="0">
                  <a:solidFill>
                    <a:srgbClr val="CC0099"/>
                  </a:solidFill>
                </a:rPr>
                <a:t> AD </a:t>
              </a:r>
              <a:r>
                <a:rPr lang="en-US" dirty="0" err="1">
                  <a:solidFill>
                    <a:srgbClr val="CC0099"/>
                  </a:solidFill>
                </a:rPr>
                <a:t>là</a:t>
              </a:r>
              <a:r>
                <a:rPr lang="en-US" dirty="0">
                  <a:solidFill>
                    <a:srgbClr val="CC0099"/>
                  </a:solidFill>
                </a:rPr>
                <a:t> </a:t>
              </a:r>
              <a:r>
                <a:rPr lang="en-US" dirty="0" err="1">
                  <a:solidFill>
                    <a:srgbClr val="CC0099"/>
                  </a:solidFill>
                </a:rPr>
                <a:t>chuyển</a:t>
              </a:r>
              <a:r>
                <a:rPr lang="en-US" dirty="0">
                  <a:solidFill>
                    <a:srgbClr val="CC0099"/>
                  </a:solidFill>
                </a:rPr>
                <a:t> </a:t>
              </a:r>
              <a:r>
                <a:rPr lang="en-US" dirty="0" err="1">
                  <a:solidFill>
                    <a:srgbClr val="CC0099"/>
                  </a:solidFill>
                </a:rPr>
                <a:t>động</a:t>
              </a:r>
              <a:r>
                <a:rPr lang="en-US" dirty="0">
                  <a:solidFill>
                    <a:srgbClr val="CC0099"/>
                  </a:solidFill>
                </a:rPr>
                <a:t> </a:t>
              </a:r>
              <a:r>
                <a:rPr lang="en-US" dirty="0" err="1">
                  <a:solidFill>
                    <a:srgbClr val="CC0099"/>
                  </a:solidFill>
                </a:rPr>
                <a:t>đều</a:t>
              </a:r>
              <a:r>
                <a:rPr lang="en-US" dirty="0">
                  <a:solidFill>
                    <a:srgbClr val="CC0099"/>
                  </a:solidFill>
                </a:rPr>
                <a:t> hay </a:t>
              </a:r>
              <a:r>
                <a:rPr lang="en-US" dirty="0" err="1">
                  <a:solidFill>
                    <a:srgbClr val="CC0099"/>
                  </a:solidFill>
                </a:rPr>
                <a:t>chuyển</a:t>
              </a:r>
              <a:r>
                <a:rPr lang="en-US" dirty="0">
                  <a:solidFill>
                    <a:srgbClr val="CC0099"/>
                  </a:solidFill>
                </a:rPr>
                <a:t> </a:t>
              </a:r>
              <a:r>
                <a:rPr lang="en-US" dirty="0" err="1">
                  <a:solidFill>
                    <a:srgbClr val="CC0099"/>
                  </a:solidFill>
                </a:rPr>
                <a:t>động</a:t>
              </a:r>
              <a:r>
                <a:rPr lang="en-US" dirty="0">
                  <a:solidFill>
                    <a:srgbClr val="CC0099"/>
                  </a:solidFill>
                </a:rPr>
                <a:t> </a:t>
              </a:r>
              <a:r>
                <a:rPr lang="en-US" dirty="0" err="1">
                  <a:solidFill>
                    <a:srgbClr val="CC0099"/>
                  </a:solidFill>
                </a:rPr>
                <a:t>không</a:t>
              </a:r>
              <a:r>
                <a:rPr lang="en-US" dirty="0">
                  <a:solidFill>
                    <a:srgbClr val="CC0099"/>
                  </a:solidFill>
                </a:rPr>
                <a:t> </a:t>
              </a:r>
              <a:r>
                <a:rPr lang="en-US" dirty="0" err="1">
                  <a:solidFill>
                    <a:srgbClr val="CC0099"/>
                  </a:solidFill>
                </a:rPr>
                <a:t>đều</a:t>
              </a:r>
              <a:r>
                <a:rPr lang="en-US" dirty="0">
                  <a:solidFill>
                    <a:srgbClr val="CC0099"/>
                  </a:solidFill>
                </a:rPr>
                <a:t>? </a:t>
              </a:r>
              <a:r>
                <a:rPr lang="en-US" dirty="0" err="1">
                  <a:solidFill>
                    <a:srgbClr val="CC0099"/>
                  </a:solidFill>
                </a:rPr>
                <a:t>Vì</a:t>
              </a:r>
              <a:r>
                <a:rPr lang="en-US" dirty="0">
                  <a:solidFill>
                    <a:srgbClr val="CC0099"/>
                  </a:solidFill>
                </a:rPr>
                <a:t> </a:t>
              </a:r>
              <a:r>
                <a:rPr lang="en-US" dirty="0" err="1">
                  <a:solidFill>
                    <a:srgbClr val="CC0099"/>
                  </a:solidFill>
                </a:rPr>
                <a:t>sao</a:t>
              </a:r>
              <a:r>
                <a:rPr lang="en-US" dirty="0">
                  <a:solidFill>
                    <a:srgbClr val="CC0099"/>
                  </a:solidFill>
                </a:rPr>
                <a:t>?</a:t>
              </a:r>
            </a:p>
          </p:txBody>
        </p:sp>
      </p:grpSp>
      <p:grpSp>
        <p:nvGrpSpPr>
          <p:cNvPr id="6" name="Group 114"/>
          <p:cNvGrpSpPr>
            <a:grpSpLocks/>
          </p:cNvGrpSpPr>
          <p:nvPr/>
        </p:nvGrpSpPr>
        <p:grpSpPr bwMode="auto">
          <a:xfrm>
            <a:off x="2893731" y="4914900"/>
            <a:ext cx="5943600" cy="1162050"/>
            <a:chOff x="1728" y="4656"/>
            <a:chExt cx="3744" cy="732"/>
          </a:xfrm>
        </p:grpSpPr>
        <p:sp>
          <p:nvSpPr>
            <p:cNvPr id="7215" name="AutoShape 115"/>
            <p:cNvSpPr>
              <a:spLocks noChangeArrowheads="1"/>
            </p:cNvSpPr>
            <p:nvPr/>
          </p:nvSpPr>
          <p:spPr bwMode="auto">
            <a:xfrm>
              <a:off x="1728" y="4656"/>
              <a:ext cx="3744" cy="732"/>
            </a:xfrm>
            <a:prstGeom prst="cloudCallout">
              <a:avLst>
                <a:gd name="adj1" fmla="val -43750"/>
                <a:gd name="adj2" fmla="val 68306"/>
              </a:avLst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vi-VN"/>
            </a:p>
          </p:txBody>
        </p:sp>
        <p:sp>
          <p:nvSpPr>
            <p:cNvPr id="7216" name="Text Box 116"/>
            <p:cNvSpPr txBox="1">
              <a:spLocks noChangeArrowheads="1"/>
            </p:cNvSpPr>
            <p:nvPr/>
          </p:nvSpPr>
          <p:spPr bwMode="auto">
            <a:xfrm>
              <a:off x="1824" y="4760"/>
              <a:ext cx="3456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 eaLnBrk="1" hangingPunct="1">
                <a:lnSpc>
                  <a:spcPct val="80000"/>
                </a:lnSpc>
              </a:pPr>
              <a:r>
                <a:rPr lang="en-US" dirty="0" err="1">
                  <a:solidFill>
                    <a:srgbClr val="008000"/>
                  </a:solidFill>
                </a:rPr>
                <a:t>Chuyển</a:t>
              </a:r>
              <a:r>
                <a:rPr lang="en-US" dirty="0">
                  <a:solidFill>
                    <a:srgbClr val="008000"/>
                  </a:solidFill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động</a:t>
              </a:r>
              <a:r>
                <a:rPr lang="en-US" dirty="0">
                  <a:solidFill>
                    <a:srgbClr val="008000"/>
                  </a:solidFill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của</a:t>
              </a:r>
              <a:r>
                <a:rPr lang="en-US" dirty="0">
                  <a:solidFill>
                    <a:srgbClr val="008000"/>
                  </a:solidFill>
                </a:rPr>
                <a:t> </a:t>
              </a:r>
              <a:r>
                <a:rPr lang="en-US" dirty="0" err="1" smtClean="0">
                  <a:solidFill>
                    <a:srgbClr val="008000"/>
                  </a:solidFill>
                </a:rPr>
                <a:t>viên</a:t>
              </a:r>
              <a:r>
                <a:rPr lang="en-US" dirty="0" smtClean="0">
                  <a:solidFill>
                    <a:srgbClr val="008000"/>
                  </a:solidFill>
                </a:rPr>
                <a:t> bi </a:t>
              </a:r>
              <a:r>
                <a:rPr lang="en-US" dirty="0" err="1" smtClean="0">
                  <a:solidFill>
                    <a:srgbClr val="008000"/>
                  </a:solidFill>
                </a:rPr>
                <a:t>trên</a:t>
              </a:r>
              <a:r>
                <a:rPr lang="en-US" dirty="0">
                  <a:solidFill>
                    <a:srgbClr val="008000"/>
                  </a:solidFill>
                </a:rPr>
                <a:t> </a:t>
              </a:r>
              <a:r>
                <a:rPr lang="en-US" dirty="0" err="1" smtClean="0">
                  <a:solidFill>
                    <a:srgbClr val="008000"/>
                  </a:solidFill>
                </a:rPr>
                <a:t>quãng</a:t>
              </a:r>
              <a:r>
                <a:rPr lang="en-US" dirty="0" smtClean="0">
                  <a:solidFill>
                    <a:srgbClr val="008000"/>
                  </a:solidFill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đường</a:t>
              </a:r>
              <a:r>
                <a:rPr lang="en-US" dirty="0">
                  <a:solidFill>
                    <a:srgbClr val="008000"/>
                  </a:solidFill>
                </a:rPr>
                <a:t> DF </a:t>
              </a:r>
              <a:r>
                <a:rPr lang="en-US" dirty="0" err="1">
                  <a:solidFill>
                    <a:srgbClr val="008000"/>
                  </a:solidFill>
                </a:rPr>
                <a:t>là</a:t>
              </a:r>
              <a:r>
                <a:rPr lang="en-US" dirty="0">
                  <a:solidFill>
                    <a:srgbClr val="008000"/>
                  </a:solidFill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chuyển</a:t>
              </a:r>
              <a:r>
                <a:rPr lang="en-US" dirty="0">
                  <a:solidFill>
                    <a:srgbClr val="008000"/>
                  </a:solidFill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động</a:t>
              </a:r>
              <a:r>
                <a:rPr lang="en-US" dirty="0">
                  <a:solidFill>
                    <a:srgbClr val="008000"/>
                  </a:solidFill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đều</a:t>
              </a:r>
              <a:r>
                <a:rPr lang="en-US" dirty="0">
                  <a:solidFill>
                    <a:srgbClr val="008000"/>
                  </a:solidFill>
                </a:rPr>
                <a:t> hay </a:t>
              </a:r>
              <a:r>
                <a:rPr lang="en-US" dirty="0" err="1">
                  <a:solidFill>
                    <a:srgbClr val="008000"/>
                  </a:solidFill>
                </a:rPr>
                <a:t>chuyển</a:t>
              </a:r>
              <a:r>
                <a:rPr lang="en-US" dirty="0">
                  <a:solidFill>
                    <a:srgbClr val="008000"/>
                  </a:solidFill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động</a:t>
              </a:r>
              <a:r>
                <a:rPr lang="en-US" dirty="0">
                  <a:solidFill>
                    <a:srgbClr val="008000"/>
                  </a:solidFill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không</a:t>
              </a:r>
              <a:r>
                <a:rPr lang="en-US" dirty="0">
                  <a:solidFill>
                    <a:srgbClr val="008000"/>
                  </a:solidFill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đều</a:t>
              </a:r>
              <a:r>
                <a:rPr lang="en-US" dirty="0">
                  <a:solidFill>
                    <a:srgbClr val="008000"/>
                  </a:solidFill>
                </a:rPr>
                <a:t>? </a:t>
              </a:r>
              <a:r>
                <a:rPr lang="en-US" dirty="0" err="1">
                  <a:solidFill>
                    <a:srgbClr val="008000"/>
                  </a:solidFill>
                </a:rPr>
                <a:t>Vì</a:t>
              </a:r>
              <a:r>
                <a:rPr lang="en-US" dirty="0">
                  <a:solidFill>
                    <a:srgbClr val="008000"/>
                  </a:solidFill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sao</a:t>
              </a:r>
              <a:r>
                <a:rPr lang="en-US" dirty="0">
                  <a:solidFill>
                    <a:srgbClr val="008000"/>
                  </a:solidFill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09879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0277 L 0.36407 0.08462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159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94" y="4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407 0.08462 L 0.87136 0.0825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9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65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159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59" grpId="0"/>
      <p:bldP spid="159766" grpId="0" animBg="1"/>
      <p:bldP spid="15976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76200" y="580319"/>
            <a:ext cx="8178613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en-US" sz="2400" b="1" dirty="0" smtClean="0"/>
              <a:t>III. </a:t>
            </a:r>
            <a:r>
              <a:rPr lang="en-US" sz="2400" b="1" dirty="0" smtClean="0">
                <a:solidFill>
                  <a:srgbClr val="002060"/>
                </a:solidFill>
              </a:rPr>
              <a:t>CÔNG THỨC TÍNH VẬN </a:t>
            </a:r>
            <a:r>
              <a:rPr lang="en-US" sz="2400" b="1" dirty="0">
                <a:solidFill>
                  <a:srgbClr val="002060"/>
                </a:solidFill>
              </a:rPr>
              <a:t>TỐC TRUNG BÌNH CỦA CHUYỂN ĐỘNG KHÔNG ĐỀU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9600" y="1752600"/>
                <a:ext cx="7315200" cy="650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𝒕𝒃</m:t>
                        </m:r>
                      </m:sub>
                    </m:sSub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</a:rPr>
                  <a:t>       </a:t>
                </a:r>
                <a:r>
                  <a:rPr lang="en-US" dirty="0" smtClean="0"/>
                  <a:t>hay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𝒕𝒃</m:t>
                        </m:r>
                      </m:sub>
                    </m:sSub>
                    <m:r>
                      <a:rPr lang="en-US" sz="2400" b="1" i="0" smtClean="0">
                        <a:solidFill>
                          <a:srgbClr val="FF000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+ 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+ 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 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+ </m:t>
                        </m:r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752600"/>
                <a:ext cx="7315200" cy="65043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381000" y="2514600"/>
            <a:ext cx="7374135" cy="120032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2400" b="1" dirty="0" err="1"/>
              <a:t>Trong</a:t>
            </a:r>
            <a:r>
              <a:rPr lang="en-US" sz="2400" b="1" dirty="0"/>
              <a:t> </a:t>
            </a:r>
            <a:r>
              <a:rPr lang="en-US" sz="2400" b="1" dirty="0" err="1"/>
              <a:t>đó</a:t>
            </a:r>
            <a:r>
              <a:rPr lang="en-US" sz="2400" b="1" dirty="0"/>
              <a:t>:  </a:t>
            </a:r>
            <a:r>
              <a:rPr lang="en-US" sz="2400" b="1" dirty="0" err="1" smtClean="0"/>
              <a:t>v</a:t>
            </a:r>
            <a:r>
              <a:rPr lang="en-US" sz="2400" b="1" baseline="-25000" dirty="0" err="1" smtClean="0"/>
              <a:t>tb</a:t>
            </a:r>
            <a:r>
              <a:rPr lang="en-US" sz="2400" b="1" dirty="0" smtClean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vận</a:t>
            </a:r>
            <a:r>
              <a:rPr lang="en-US" sz="2400" b="1" dirty="0"/>
              <a:t> </a:t>
            </a:r>
            <a:r>
              <a:rPr lang="en-US" sz="2400" b="1" dirty="0" err="1"/>
              <a:t>tốc</a:t>
            </a:r>
            <a:r>
              <a:rPr lang="en-US" sz="2400" b="1" dirty="0"/>
              <a:t> </a:t>
            </a:r>
            <a:r>
              <a:rPr lang="en-US" sz="2400" b="1" dirty="0" err="1"/>
              <a:t>trung</a:t>
            </a:r>
            <a:r>
              <a:rPr lang="en-US" sz="2400" b="1" dirty="0"/>
              <a:t> </a:t>
            </a:r>
            <a:r>
              <a:rPr lang="en-US" sz="2400" b="1" dirty="0" err="1"/>
              <a:t>bình</a:t>
            </a:r>
            <a:endParaRPr lang="en-US" sz="2400" b="1" dirty="0"/>
          </a:p>
          <a:p>
            <a:pPr algn="l" eaLnBrk="1" hangingPunct="1"/>
            <a:r>
              <a:rPr lang="en-US" sz="2400" b="1" dirty="0"/>
              <a:t>                 s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quãng</a:t>
            </a:r>
            <a:r>
              <a:rPr lang="en-US" sz="2400" b="1" dirty="0"/>
              <a:t> </a:t>
            </a:r>
            <a:r>
              <a:rPr lang="en-US" sz="2400" b="1" dirty="0" err="1"/>
              <a:t>đường</a:t>
            </a:r>
            <a:r>
              <a:rPr lang="en-US" sz="2400" b="1" dirty="0"/>
              <a:t> </a:t>
            </a:r>
            <a:r>
              <a:rPr lang="en-US" sz="2400" b="1" dirty="0" err="1"/>
              <a:t>đi</a:t>
            </a:r>
            <a:r>
              <a:rPr lang="en-US" sz="2400" b="1" dirty="0"/>
              <a:t> </a:t>
            </a:r>
            <a:r>
              <a:rPr lang="en-US" sz="2400" b="1" dirty="0" err="1"/>
              <a:t>được</a:t>
            </a:r>
            <a:endParaRPr lang="en-US" sz="2400" b="1" dirty="0"/>
          </a:p>
          <a:p>
            <a:pPr algn="l" eaLnBrk="1" hangingPunct="1"/>
            <a:r>
              <a:rPr lang="en-US" sz="2400" b="1" dirty="0"/>
              <a:t>                 t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thời</a:t>
            </a:r>
            <a:r>
              <a:rPr lang="en-US" sz="2400" b="1" dirty="0"/>
              <a:t> </a:t>
            </a:r>
            <a:r>
              <a:rPr lang="en-US" sz="2400" b="1" dirty="0" err="1"/>
              <a:t>gian</a:t>
            </a:r>
            <a:r>
              <a:rPr lang="en-US" sz="2400" b="1" dirty="0"/>
              <a:t> </a:t>
            </a:r>
            <a:r>
              <a:rPr lang="en-US" sz="2400" b="1" dirty="0" err="1"/>
              <a:t>để</a:t>
            </a:r>
            <a:r>
              <a:rPr lang="en-US" sz="2400" b="1" dirty="0"/>
              <a:t> </a:t>
            </a:r>
            <a:r>
              <a:rPr lang="en-US" sz="2400" b="1" dirty="0" err="1"/>
              <a:t>đi</a:t>
            </a:r>
            <a:r>
              <a:rPr lang="en-US" sz="2400" b="1" dirty="0"/>
              <a:t> </a:t>
            </a:r>
            <a:r>
              <a:rPr lang="en-US" sz="2400" b="1" dirty="0" err="1"/>
              <a:t>hết</a:t>
            </a:r>
            <a:r>
              <a:rPr lang="en-US" sz="2400" b="1" dirty="0"/>
              <a:t> </a:t>
            </a:r>
            <a:r>
              <a:rPr lang="en-US" sz="2400" b="1" dirty="0" err="1"/>
              <a:t>quãng</a:t>
            </a:r>
            <a:r>
              <a:rPr lang="en-US" sz="2400" b="1" dirty="0"/>
              <a:t> </a:t>
            </a:r>
            <a:r>
              <a:rPr lang="en-US" sz="2400" b="1" dirty="0" err="1"/>
              <a:t>đường</a:t>
            </a:r>
            <a:r>
              <a:rPr lang="en-US" sz="2400" b="1" dirty="0"/>
              <a:t> </a:t>
            </a:r>
            <a:r>
              <a:rPr lang="en-US" sz="2400" b="1" dirty="0" err="1"/>
              <a:t>đó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0383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162</TotalTime>
  <Words>1052</Words>
  <Application>Microsoft Office PowerPoint</Application>
  <PresentationFormat>On-screen Show (4:3)</PresentationFormat>
  <Paragraphs>135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Clarity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22</cp:revision>
  <dcterms:created xsi:type="dcterms:W3CDTF">2021-09-09T09:18:34Z</dcterms:created>
  <dcterms:modified xsi:type="dcterms:W3CDTF">2021-09-10T04:05:53Z</dcterms:modified>
</cp:coreProperties>
</file>